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6" r:id="rId2"/>
    <p:sldId id="267" r:id="rId3"/>
    <p:sldId id="26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07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367F6E-9147-2749-AB63-7350F9A236BA}" type="doc">
      <dgm:prSet loTypeId="urn:microsoft.com/office/officeart/2005/8/layout/process1" loCatId="" qsTypeId="urn:microsoft.com/office/officeart/2005/8/quickstyle/3D2" qsCatId="3D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292C2DEA-A3AD-0E4C-B71E-BBA937161C9D}">
      <dgm:prSet custT="1"/>
      <dgm:spPr/>
      <dgm:t>
        <a:bodyPr/>
        <a:lstStyle/>
        <a:p>
          <a:pPr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dirty="0" smtClean="0">
              <a:solidFill>
                <a:srgbClr val="000000"/>
              </a:solidFill>
              <a:latin typeface="+mj-lt"/>
            </a:rPr>
            <a:t>Challenges:</a:t>
          </a:r>
        </a:p>
        <a:p>
          <a:pPr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dirty="0" smtClean="0">
              <a:solidFill>
                <a:srgbClr val="000000"/>
              </a:solidFill>
              <a:latin typeface="+mj-lt"/>
            </a:rPr>
            <a:t>Dispersed information</a:t>
          </a:r>
        </a:p>
        <a:p>
          <a:pPr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dirty="0" smtClean="0">
              <a:solidFill>
                <a:srgbClr val="000000"/>
              </a:solidFill>
              <a:latin typeface="+mj-lt"/>
            </a:rPr>
            <a:t>Inconsistent terminology</a:t>
          </a: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dirty="0" smtClean="0">
              <a:solidFill>
                <a:srgbClr val="000000"/>
              </a:solidFill>
              <a:latin typeface="+mj-lt"/>
            </a:rPr>
            <a:t>Pre-conceived search options</a:t>
          </a: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dirty="0" smtClean="0">
              <a:solidFill>
                <a:srgbClr val="000000"/>
              </a:solidFill>
              <a:latin typeface="+mj-lt"/>
            </a:rPr>
            <a:t>Inaccessibility of new data</a:t>
          </a: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dirty="0" smtClean="0">
              <a:solidFill>
                <a:srgbClr val="000000"/>
              </a:solidFill>
              <a:latin typeface="+mj-lt"/>
            </a:rPr>
            <a:t>Need for collaboration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dirty="0" smtClean="0">
              <a:solidFill>
                <a:srgbClr val="000000"/>
              </a:solidFill>
              <a:latin typeface="+mj-lt"/>
            </a:rPr>
            <a:t>Harnessing public help</a:t>
          </a:r>
        </a:p>
      </dgm:t>
    </dgm:pt>
    <dgm:pt modelId="{611B4826-4294-024A-A705-5BB2109FA494}" type="parTrans" cxnId="{7AFB6293-B60E-8A4D-A766-2C45F9CD21F0}">
      <dgm:prSet/>
      <dgm:spPr/>
      <dgm:t>
        <a:bodyPr/>
        <a:lstStyle/>
        <a:p>
          <a:endParaRPr lang="en-US"/>
        </a:p>
      </dgm:t>
    </dgm:pt>
    <dgm:pt modelId="{7D0A9B55-4DEE-EC48-90A8-7D4E4A761919}" type="sibTrans" cxnId="{7AFB6293-B60E-8A4D-A766-2C45F9CD21F0}">
      <dgm:prSet/>
      <dgm:spPr/>
      <dgm:t>
        <a:bodyPr/>
        <a:lstStyle/>
        <a:p>
          <a:endParaRPr lang="en-US"/>
        </a:p>
      </dgm:t>
    </dgm:pt>
    <dgm:pt modelId="{C2586DDB-EB43-2D4E-AE59-76199DE0B2F4}">
      <dgm:prSet custT="1"/>
      <dgm:spPr/>
      <dgm:t>
        <a:bodyPr/>
        <a:lstStyle/>
        <a:p>
          <a:pPr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dirty="0" smtClean="0">
              <a:solidFill>
                <a:srgbClr val="000000"/>
              </a:solidFill>
              <a:latin typeface="+mj-lt"/>
            </a:rPr>
            <a:t>Solutions:</a:t>
          </a:r>
        </a:p>
        <a:p>
          <a:pPr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dirty="0" smtClean="0">
              <a:solidFill>
                <a:srgbClr val="000000"/>
              </a:solidFill>
              <a:latin typeface="+mj-lt"/>
            </a:rPr>
            <a:t>Integrated access to collections &amp; databases</a:t>
          </a: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dirty="0" smtClean="0">
              <a:solidFill>
                <a:srgbClr val="000000"/>
              </a:solidFill>
              <a:latin typeface="+mj-lt"/>
            </a:rPr>
            <a:t>Standard keywords</a:t>
          </a: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dirty="0" smtClean="0">
              <a:solidFill>
                <a:srgbClr val="000000"/>
              </a:solidFill>
              <a:latin typeface="+mj-lt"/>
            </a:rPr>
            <a:t>Innovative search options</a:t>
          </a: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dirty="0" smtClean="0">
              <a:solidFill>
                <a:srgbClr val="000000"/>
              </a:solidFill>
              <a:latin typeface="+mj-lt"/>
            </a:rPr>
            <a:t>Augmented &amp; enhanced data and metadata</a:t>
          </a: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dirty="0" smtClean="0">
              <a:solidFill>
                <a:srgbClr val="000000"/>
              </a:solidFill>
              <a:latin typeface="+mj-lt"/>
            </a:rPr>
            <a:t>Shared virtual workspace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dirty="0" smtClean="0">
              <a:solidFill>
                <a:srgbClr val="000000"/>
              </a:solidFill>
              <a:latin typeface="+mj-lt"/>
            </a:rPr>
            <a:t>Tiered access for researchers &amp; the public</a:t>
          </a:r>
        </a:p>
      </dgm:t>
    </dgm:pt>
    <dgm:pt modelId="{C8173D85-C58E-4A42-AD1E-93FD981E71AD}" type="parTrans" cxnId="{BA6DC065-FEBB-8C42-A1E6-5BC70146DF21}">
      <dgm:prSet/>
      <dgm:spPr/>
      <dgm:t>
        <a:bodyPr/>
        <a:lstStyle/>
        <a:p>
          <a:endParaRPr lang="en-US"/>
        </a:p>
      </dgm:t>
    </dgm:pt>
    <dgm:pt modelId="{40748B47-1AD3-5240-87C8-753639555F3D}" type="sibTrans" cxnId="{BA6DC065-FEBB-8C42-A1E6-5BC70146DF21}">
      <dgm:prSet/>
      <dgm:spPr/>
      <dgm:t>
        <a:bodyPr/>
        <a:lstStyle/>
        <a:p>
          <a:endParaRPr lang="en-US"/>
        </a:p>
      </dgm:t>
    </dgm:pt>
    <dgm:pt modelId="{B0E71998-A43B-9E4B-9E9B-7A6AA272A330}" type="pres">
      <dgm:prSet presAssocID="{1D367F6E-9147-2749-AB63-7350F9A236B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5A54F77-0BDE-3B46-A9E6-807E87F4C197}" type="pres">
      <dgm:prSet presAssocID="{292C2DEA-A3AD-0E4C-B71E-BBA937161C9D}" presName="node" presStyleLbl="node1" presStyleIdx="0" presStyleCnt="2" custScaleX="1184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3FA2FC-925B-FE4E-BC9B-60AB047FBAD6}" type="pres">
      <dgm:prSet presAssocID="{7D0A9B55-4DEE-EC48-90A8-7D4E4A761919}" presName="sibTrans" presStyleLbl="sibTrans2D1" presStyleIdx="0" presStyleCnt="1"/>
      <dgm:spPr/>
      <dgm:t>
        <a:bodyPr/>
        <a:lstStyle/>
        <a:p>
          <a:endParaRPr lang="en-US"/>
        </a:p>
      </dgm:t>
    </dgm:pt>
    <dgm:pt modelId="{3ACAA916-BD90-E848-9712-E30FC5AD1BEC}" type="pres">
      <dgm:prSet presAssocID="{7D0A9B55-4DEE-EC48-90A8-7D4E4A761919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AB765B91-EC81-3D46-B8FB-C3CDF85C5A30}" type="pres">
      <dgm:prSet presAssocID="{C2586DDB-EB43-2D4E-AE59-76199DE0B2F4}" presName="node" presStyleLbl="node1" presStyleIdx="1" presStyleCnt="2" custScaleX="134069" custLinFactNeighborX="117" custLinFactNeighborY="4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AFB6293-B60E-8A4D-A766-2C45F9CD21F0}" srcId="{1D367F6E-9147-2749-AB63-7350F9A236BA}" destId="{292C2DEA-A3AD-0E4C-B71E-BBA937161C9D}" srcOrd="0" destOrd="0" parTransId="{611B4826-4294-024A-A705-5BB2109FA494}" sibTransId="{7D0A9B55-4DEE-EC48-90A8-7D4E4A761919}"/>
    <dgm:cxn modelId="{88CFEC29-B9D2-864C-8C7D-C0DC08CCBB52}" type="presOf" srcId="{1D367F6E-9147-2749-AB63-7350F9A236BA}" destId="{B0E71998-A43B-9E4B-9E9B-7A6AA272A330}" srcOrd="0" destOrd="0" presId="urn:microsoft.com/office/officeart/2005/8/layout/process1"/>
    <dgm:cxn modelId="{A830F808-7DD6-5E4F-BEC4-568BA005792A}" type="presOf" srcId="{7D0A9B55-4DEE-EC48-90A8-7D4E4A761919}" destId="{D33FA2FC-925B-FE4E-BC9B-60AB047FBAD6}" srcOrd="0" destOrd="0" presId="urn:microsoft.com/office/officeart/2005/8/layout/process1"/>
    <dgm:cxn modelId="{D235A48B-8A50-C140-AAF2-5943EFD9D4FE}" type="presOf" srcId="{C2586DDB-EB43-2D4E-AE59-76199DE0B2F4}" destId="{AB765B91-EC81-3D46-B8FB-C3CDF85C5A30}" srcOrd="0" destOrd="0" presId="urn:microsoft.com/office/officeart/2005/8/layout/process1"/>
    <dgm:cxn modelId="{5755EAAA-95B5-E84C-92A8-B2602E2DF01F}" type="presOf" srcId="{7D0A9B55-4DEE-EC48-90A8-7D4E4A761919}" destId="{3ACAA916-BD90-E848-9712-E30FC5AD1BEC}" srcOrd="1" destOrd="0" presId="urn:microsoft.com/office/officeart/2005/8/layout/process1"/>
    <dgm:cxn modelId="{BA6DC065-FEBB-8C42-A1E6-5BC70146DF21}" srcId="{1D367F6E-9147-2749-AB63-7350F9A236BA}" destId="{C2586DDB-EB43-2D4E-AE59-76199DE0B2F4}" srcOrd="1" destOrd="0" parTransId="{C8173D85-C58E-4A42-AD1E-93FD981E71AD}" sibTransId="{40748B47-1AD3-5240-87C8-753639555F3D}"/>
    <dgm:cxn modelId="{B5A1503A-5FCE-C64A-A5BD-619E29DA290D}" type="presOf" srcId="{292C2DEA-A3AD-0E4C-B71E-BBA937161C9D}" destId="{15A54F77-0BDE-3B46-A9E6-807E87F4C197}" srcOrd="0" destOrd="0" presId="urn:microsoft.com/office/officeart/2005/8/layout/process1"/>
    <dgm:cxn modelId="{F455128E-CBFE-B042-B9D0-5F784ED7CD71}" type="presParOf" srcId="{B0E71998-A43B-9E4B-9E9B-7A6AA272A330}" destId="{15A54F77-0BDE-3B46-A9E6-807E87F4C197}" srcOrd="0" destOrd="0" presId="urn:microsoft.com/office/officeart/2005/8/layout/process1"/>
    <dgm:cxn modelId="{90B0DBF2-9BFF-C547-B178-2128589D3F94}" type="presParOf" srcId="{B0E71998-A43B-9E4B-9E9B-7A6AA272A330}" destId="{D33FA2FC-925B-FE4E-BC9B-60AB047FBAD6}" srcOrd="1" destOrd="0" presId="urn:microsoft.com/office/officeart/2005/8/layout/process1"/>
    <dgm:cxn modelId="{F373BA67-9758-994A-BDC9-29E446A82218}" type="presParOf" srcId="{D33FA2FC-925B-FE4E-BC9B-60AB047FBAD6}" destId="{3ACAA916-BD90-E848-9712-E30FC5AD1BEC}" srcOrd="0" destOrd="0" presId="urn:microsoft.com/office/officeart/2005/8/layout/process1"/>
    <dgm:cxn modelId="{BF8C0D9C-F49B-2E41-84B2-7A43FF9A5141}" type="presParOf" srcId="{B0E71998-A43B-9E4B-9E9B-7A6AA272A330}" destId="{AB765B91-EC81-3D46-B8FB-C3CDF85C5A30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3BECC9-B98B-164E-B951-D9881D9BF8A3}" type="doc">
      <dgm:prSet loTypeId="urn:microsoft.com/office/officeart/2005/8/layout/vProcess5" loCatId="" qsTypeId="urn:microsoft.com/office/officeart/2005/8/quickstyle/3D2" qsCatId="3D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7E7DAA53-6C90-1241-8CCE-708EF3964895}">
      <dgm:prSet/>
      <dgm:spPr/>
      <dgm:t>
        <a:bodyPr/>
        <a:lstStyle/>
        <a:p>
          <a:pPr algn="ctr" rtl="0"/>
          <a:r>
            <a:rPr lang="en-US" b="1" dirty="0" smtClean="0">
              <a:solidFill>
                <a:schemeClr val="tx1"/>
              </a:solidFill>
              <a:latin typeface="+mj-lt"/>
            </a:rPr>
            <a:t>Pilot Project</a:t>
          </a:r>
          <a:r>
            <a:rPr lang="en-US" b="0" dirty="0" smtClean="0">
              <a:solidFill>
                <a:schemeClr val="tx1"/>
              </a:solidFill>
              <a:latin typeface="+mj-lt"/>
            </a:rPr>
            <a:t> developed in cooperation with IATH/UVA and participating museums and database owners.</a:t>
          </a:r>
          <a:endParaRPr lang="en-US" b="1" dirty="0">
            <a:solidFill>
              <a:schemeClr val="tx1"/>
            </a:solidFill>
            <a:latin typeface="+mj-lt"/>
          </a:endParaRPr>
        </a:p>
      </dgm:t>
    </dgm:pt>
    <dgm:pt modelId="{86516504-EA21-F34C-A54D-F026BB6626E9}" type="parTrans" cxnId="{49B98BAC-879E-1846-9D53-FF99964BE087}">
      <dgm:prSet/>
      <dgm:spPr/>
      <dgm:t>
        <a:bodyPr/>
        <a:lstStyle/>
        <a:p>
          <a:endParaRPr lang="en-US"/>
        </a:p>
      </dgm:t>
    </dgm:pt>
    <dgm:pt modelId="{9B39BAC3-C244-C844-B41A-414EEAA48A55}" type="sibTrans" cxnId="{49B98BAC-879E-1846-9D53-FF99964BE087}">
      <dgm:prSet/>
      <dgm:spPr/>
      <dgm:t>
        <a:bodyPr/>
        <a:lstStyle/>
        <a:p>
          <a:endParaRPr lang="en-US" b="1" cap="none" spc="0">
            <a:ln w="10541" cmpd="sng">
              <a:solidFill>
                <a:srgbClr val="7D7D7D">
                  <a:tint val="100000"/>
                  <a:shade val="100000"/>
                  <a:satMod val="110000"/>
                </a:srgbClr>
              </a:solidFill>
              <a:prstDash val="solid"/>
            </a:ln>
            <a:solidFill>
              <a:schemeClr val="accent4"/>
            </a:solidFill>
            <a:effectLst/>
          </a:endParaRPr>
        </a:p>
      </dgm:t>
    </dgm:pt>
    <dgm:pt modelId="{F60D664A-E493-2645-8549-37D36B9902D2}">
      <dgm:prSet/>
      <dgm:spPr/>
      <dgm:t>
        <a:bodyPr/>
        <a:lstStyle/>
        <a:p>
          <a:pPr algn="ctr" rtl="0"/>
          <a:r>
            <a:rPr lang="en-US" b="1" dirty="0" smtClean="0">
              <a:solidFill>
                <a:srgbClr val="000000"/>
              </a:solidFill>
              <a:latin typeface="+mj-lt"/>
            </a:rPr>
            <a:t>The Launch of </a:t>
          </a:r>
          <a:r>
            <a:rPr lang="en-US" b="1" dirty="0" err="1" smtClean="0">
              <a:solidFill>
                <a:srgbClr val="000000"/>
              </a:solidFill>
              <a:latin typeface="+mj-lt"/>
            </a:rPr>
            <a:t>Andvari</a:t>
          </a:r>
          <a:r>
            <a:rPr lang="en-US" b="1" dirty="0" smtClean="0">
              <a:solidFill>
                <a:srgbClr val="000000"/>
              </a:solidFill>
              <a:latin typeface="+mj-lt"/>
            </a:rPr>
            <a:t>, </a:t>
          </a:r>
          <a:r>
            <a:rPr lang="en-US" b="0" dirty="0" smtClean="0">
              <a:solidFill>
                <a:srgbClr val="000000"/>
              </a:solidFill>
              <a:latin typeface="+mj-lt"/>
            </a:rPr>
            <a:t>a research tool that facilitates collaboration and the study of visual culture across media and beyond traditional geographical and disciplinary boundaries. </a:t>
          </a:r>
          <a:endParaRPr lang="en-US" b="1" dirty="0">
            <a:solidFill>
              <a:srgbClr val="000000"/>
            </a:solidFill>
            <a:latin typeface="+mj-lt"/>
          </a:endParaRPr>
        </a:p>
      </dgm:t>
    </dgm:pt>
    <dgm:pt modelId="{DD257302-5B6A-FB40-8F06-9885A822FEF8}" type="parTrans" cxnId="{E894DE1E-2A26-EE45-A139-56C95B1CFDBF}">
      <dgm:prSet/>
      <dgm:spPr/>
      <dgm:t>
        <a:bodyPr/>
        <a:lstStyle/>
        <a:p>
          <a:endParaRPr lang="en-US"/>
        </a:p>
      </dgm:t>
    </dgm:pt>
    <dgm:pt modelId="{96528D2E-D6D3-4A46-9153-4FA52304D2A7}" type="sibTrans" cxnId="{E894DE1E-2A26-EE45-A139-56C95B1CFDBF}">
      <dgm:prSet/>
      <dgm:spPr/>
      <dgm:t>
        <a:bodyPr/>
        <a:lstStyle/>
        <a:p>
          <a:endParaRPr lang="en-US"/>
        </a:p>
      </dgm:t>
    </dgm:pt>
    <dgm:pt modelId="{F53589C0-E04A-8648-A0BD-AB8CFB8CE3C3}">
      <dgm:prSet/>
      <dgm:spPr/>
      <dgm:t>
        <a:bodyPr/>
        <a:lstStyle/>
        <a:p>
          <a:pPr algn="ctr" rtl="0"/>
          <a:r>
            <a:rPr lang="en-US" b="1" dirty="0" smtClean="0">
              <a:solidFill>
                <a:schemeClr val="tx1"/>
              </a:solidFill>
              <a:latin typeface="+mj-lt"/>
            </a:rPr>
            <a:t>NEH-Funded International Workshop </a:t>
          </a:r>
          <a:r>
            <a:rPr lang="en-US" dirty="0" smtClean="0">
              <a:solidFill>
                <a:schemeClr val="tx1"/>
              </a:solidFill>
              <a:latin typeface="+mj-lt"/>
            </a:rPr>
            <a:t>(November 8-9, 2013, Washington, DC) with participants from museums and research institutions in England, Germany, Norway, Scotland, Sweden, and the US. </a:t>
          </a:r>
          <a:endParaRPr lang="en-US" dirty="0">
            <a:solidFill>
              <a:schemeClr val="tx1"/>
            </a:solidFill>
            <a:latin typeface="+mj-lt"/>
          </a:endParaRPr>
        </a:p>
      </dgm:t>
    </dgm:pt>
    <dgm:pt modelId="{6968DCFC-5C6F-7848-AECB-CCB2A739E50C}" type="sibTrans" cxnId="{C0680484-8251-2043-82B6-AC532D8EE2E5}">
      <dgm:prSet/>
      <dgm:spPr/>
      <dgm:t>
        <a:bodyPr/>
        <a:lstStyle/>
        <a:p>
          <a:endParaRPr lang="en-US"/>
        </a:p>
      </dgm:t>
    </dgm:pt>
    <dgm:pt modelId="{153973CA-2365-294E-A624-D6DA160C6A9C}" type="parTrans" cxnId="{C0680484-8251-2043-82B6-AC532D8EE2E5}">
      <dgm:prSet/>
      <dgm:spPr/>
      <dgm:t>
        <a:bodyPr/>
        <a:lstStyle/>
        <a:p>
          <a:endParaRPr lang="en-US"/>
        </a:p>
      </dgm:t>
    </dgm:pt>
    <dgm:pt modelId="{EF02F368-9902-B042-B119-45F6B4B0F1C8}" type="pres">
      <dgm:prSet presAssocID="{F93BECC9-B98B-164E-B951-D9881D9BF8A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433D3F-D049-DD40-939C-7FBFD8C9978D}" type="pres">
      <dgm:prSet presAssocID="{F93BECC9-B98B-164E-B951-D9881D9BF8A3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619EEB72-411A-584C-BB5A-4EC201227401}" type="pres">
      <dgm:prSet presAssocID="{F93BECC9-B98B-164E-B951-D9881D9BF8A3}" presName="ThreeNodes_1" presStyleLbl="node1" presStyleIdx="0" presStyleCnt="3" custScaleY="119575" custLinFactNeighborX="27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59574-FA4B-1C45-BDE1-96CE7FEAB5C5}" type="pres">
      <dgm:prSet presAssocID="{F93BECC9-B98B-164E-B951-D9881D9BF8A3}" presName="ThreeNodes_2" presStyleLbl="node1" presStyleIdx="1" presStyleCnt="3" custScaleX="96120" custScaleY="88505" custLinFactNeighborX="1154" custLinFactNeighborY="56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83CF89-9D99-714F-A4F7-6C5AF2FC6642}" type="pres">
      <dgm:prSet presAssocID="{F93BECC9-B98B-164E-B951-D9881D9BF8A3}" presName="ThreeNodes_3" presStyleLbl="node1" presStyleIdx="2" presStyleCnt="3" custScaleX="101053" custScaleY="93921" custLinFactNeighborX="-2204" custLinFactNeighborY="-18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A3FB77-CBC2-114A-A0D2-3CAAF5944449}" type="pres">
      <dgm:prSet presAssocID="{F93BECC9-B98B-164E-B951-D9881D9BF8A3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E5BBC5-CFE8-4F43-92B0-6AB5070A60D1}" type="pres">
      <dgm:prSet presAssocID="{F93BECC9-B98B-164E-B951-D9881D9BF8A3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85DC97-5C8C-0045-8A42-DF7C14E9A36D}" type="pres">
      <dgm:prSet presAssocID="{F93BECC9-B98B-164E-B951-D9881D9BF8A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64FE61-519E-654F-BABE-7FFEE40EFF37}" type="pres">
      <dgm:prSet presAssocID="{F93BECC9-B98B-164E-B951-D9881D9BF8A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B40CDD-08A1-054F-82FA-DCF763CFBD5F}" type="pres">
      <dgm:prSet presAssocID="{F93BECC9-B98B-164E-B951-D9881D9BF8A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9F89AE-281B-3146-B099-8BC342BD0151}" type="presOf" srcId="{7E7DAA53-6C90-1241-8CCE-708EF3964895}" destId="{B4359574-FA4B-1C45-BDE1-96CE7FEAB5C5}" srcOrd="0" destOrd="0" presId="urn:microsoft.com/office/officeart/2005/8/layout/vProcess5"/>
    <dgm:cxn modelId="{501C8C7A-12D5-F24B-A99C-FDDD64F97441}" type="presOf" srcId="{9B39BAC3-C244-C844-B41A-414EEAA48A55}" destId="{F1E5BBC5-CFE8-4F43-92B0-6AB5070A60D1}" srcOrd="0" destOrd="0" presId="urn:microsoft.com/office/officeart/2005/8/layout/vProcess5"/>
    <dgm:cxn modelId="{17B67147-CA9E-0945-8DF7-79049CB74096}" type="presOf" srcId="{7E7DAA53-6C90-1241-8CCE-708EF3964895}" destId="{5064FE61-519E-654F-BABE-7FFEE40EFF37}" srcOrd="1" destOrd="0" presId="urn:microsoft.com/office/officeart/2005/8/layout/vProcess5"/>
    <dgm:cxn modelId="{E40468AD-D4F8-FC4A-8107-74943C982F94}" type="presOf" srcId="{F93BECC9-B98B-164E-B951-D9881D9BF8A3}" destId="{EF02F368-9902-B042-B119-45F6B4B0F1C8}" srcOrd="0" destOrd="0" presId="urn:microsoft.com/office/officeart/2005/8/layout/vProcess5"/>
    <dgm:cxn modelId="{49B98BAC-879E-1846-9D53-FF99964BE087}" srcId="{F93BECC9-B98B-164E-B951-D9881D9BF8A3}" destId="{7E7DAA53-6C90-1241-8CCE-708EF3964895}" srcOrd="1" destOrd="0" parTransId="{86516504-EA21-F34C-A54D-F026BB6626E9}" sibTransId="{9B39BAC3-C244-C844-B41A-414EEAA48A55}"/>
    <dgm:cxn modelId="{08A8904C-F3AB-0643-BEFF-830C6D33C15C}" type="presOf" srcId="{F53589C0-E04A-8648-A0BD-AB8CFB8CE3C3}" destId="{7D85DC97-5C8C-0045-8A42-DF7C14E9A36D}" srcOrd="1" destOrd="0" presId="urn:microsoft.com/office/officeart/2005/8/layout/vProcess5"/>
    <dgm:cxn modelId="{745A8B80-B238-E047-B7AD-09CD287AA7AD}" type="presOf" srcId="{F60D664A-E493-2645-8549-37D36B9902D2}" destId="{67B40CDD-08A1-054F-82FA-DCF763CFBD5F}" srcOrd="1" destOrd="0" presId="urn:microsoft.com/office/officeart/2005/8/layout/vProcess5"/>
    <dgm:cxn modelId="{BCBC4CE6-28FB-F943-B2C8-1CC8DFE9EFD2}" type="presOf" srcId="{F60D664A-E493-2645-8549-37D36B9902D2}" destId="{B683CF89-9D99-714F-A4F7-6C5AF2FC6642}" srcOrd="0" destOrd="0" presId="urn:microsoft.com/office/officeart/2005/8/layout/vProcess5"/>
    <dgm:cxn modelId="{3B786C95-4D62-C74D-B002-03FFAC812C6A}" type="presOf" srcId="{6968DCFC-5C6F-7848-AECB-CCB2A739E50C}" destId="{E2A3FB77-CBC2-114A-A0D2-3CAAF5944449}" srcOrd="0" destOrd="0" presId="urn:microsoft.com/office/officeart/2005/8/layout/vProcess5"/>
    <dgm:cxn modelId="{C220E543-2F25-FD4F-9937-BF44465919F1}" type="presOf" srcId="{F53589C0-E04A-8648-A0BD-AB8CFB8CE3C3}" destId="{619EEB72-411A-584C-BB5A-4EC201227401}" srcOrd="0" destOrd="0" presId="urn:microsoft.com/office/officeart/2005/8/layout/vProcess5"/>
    <dgm:cxn modelId="{C0680484-8251-2043-82B6-AC532D8EE2E5}" srcId="{F93BECC9-B98B-164E-B951-D9881D9BF8A3}" destId="{F53589C0-E04A-8648-A0BD-AB8CFB8CE3C3}" srcOrd="0" destOrd="0" parTransId="{153973CA-2365-294E-A624-D6DA160C6A9C}" sibTransId="{6968DCFC-5C6F-7848-AECB-CCB2A739E50C}"/>
    <dgm:cxn modelId="{E894DE1E-2A26-EE45-A139-56C95B1CFDBF}" srcId="{F93BECC9-B98B-164E-B951-D9881D9BF8A3}" destId="{F60D664A-E493-2645-8549-37D36B9902D2}" srcOrd="2" destOrd="0" parTransId="{DD257302-5B6A-FB40-8F06-9885A822FEF8}" sibTransId="{96528D2E-D6D3-4A46-9153-4FA52304D2A7}"/>
    <dgm:cxn modelId="{400D7CCB-31B4-754D-917A-117FC83392E5}" type="presParOf" srcId="{EF02F368-9902-B042-B119-45F6B4B0F1C8}" destId="{AA433D3F-D049-DD40-939C-7FBFD8C9978D}" srcOrd="0" destOrd="0" presId="urn:microsoft.com/office/officeart/2005/8/layout/vProcess5"/>
    <dgm:cxn modelId="{C3987D6E-0DB0-4249-BD25-28E86BB10763}" type="presParOf" srcId="{EF02F368-9902-B042-B119-45F6B4B0F1C8}" destId="{619EEB72-411A-584C-BB5A-4EC201227401}" srcOrd="1" destOrd="0" presId="urn:microsoft.com/office/officeart/2005/8/layout/vProcess5"/>
    <dgm:cxn modelId="{B3500113-5F5E-494F-A228-4DAB4AB1B676}" type="presParOf" srcId="{EF02F368-9902-B042-B119-45F6B4B0F1C8}" destId="{B4359574-FA4B-1C45-BDE1-96CE7FEAB5C5}" srcOrd="2" destOrd="0" presId="urn:microsoft.com/office/officeart/2005/8/layout/vProcess5"/>
    <dgm:cxn modelId="{D5363ED1-1026-5444-93E5-9414F66B01DF}" type="presParOf" srcId="{EF02F368-9902-B042-B119-45F6B4B0F1C8}" destId="{B683CF89-9D99-714F-A4F7-6C5AF2FC6642}" srcOrd="3" destOrd="0" presId="urn:microsoft.com/office/officeart/2005/8/layout/vProcess5"/>
    <dgm:cxn modelId="{25A496FC-765C-0D47-80E2-784DF0DCEFE1}" type="presParOf" srcId="{EF02F368-9902-B042-B119-45F6B4B0F1C8}" destId="{E2A3FB77-CBC2-114A-A0D2-3CAAF5944449}" srcOrd="4" destOrd="0" presId="urn:microsoft.com/office/officeart/2005/8/layout/vProcess5"/>
    <dgm:cxn modelId="{51670B08-9380-4D4D-AA01-A5B5C4EF313B}" type="presParOf" srcId="{EF02F368-9902-B042-B119-45F6B4B0F1C8}" destId="{F1E5BBC5-CFE8-4F43-92B0-6AB5070A60D1}" srcOrd="5" destOrd="0" presId="urn:microsoft.com/office/officeart/2005/8/layout/vProcess5"/>
    <dgm:cxn modelId="{48D6A020-8DCE-9543-A700-A6840A7F86E9}" type="presParOf" srcId="{EF02F368-9902-B042-B119-45F6B4B0F1C8}" destId="{7D85DC97-5C8C-0045-8A42-DF7C14E9A36D}" srcOrd="6" destOrd="0" presId="urn:microsoft.com/office/officeart/2005/8/layout/vProcess5"/>
    <dgm:cxn modelId="{5B95626F-8E43-5A44-A61B-EEA05647E8BE}" type="presParOf" srcId="{EF02F368-9902-B042-B119-45F6B4B0F1C8}" destId="{5064FE61-519E-654F-BABE-7FFEE40EFF37}" srcOrd="7" destOrd="0" presId="urn:microsoft.com/office/officeart/2005/8/layout/vProcess5"/>
    <dgm:cxn modelId="{6ADFAFC3-016C-F74B-9518-96B248740DF5}" type="presParOf" srcId="{EF02F368-9902-B042-B119-45F6B4B0F1C8}" destId="{67B40CDD-08A1-054F-82FA-DCF763CFBD5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54F77-0BDE-3B46-A9E6-807E87F4C197}">
      <dsp:nvSpPr>
        <dsp:cNvPr id="0" name=""/>
        <dsp:cNvSpPr/>
      </dsp:nvSpPr>
      <dsp:spPr>
        <a:xfrm>
          <a:off x="4237" y="0"/>
          <a:ext cx="3002193" cy="33819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00"/>
              </a:solidFill>
              <a:latin typeface="+mj-lt"/>
            </a:rPr>
            <a:t>Challenges: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  <a:latin typeface="+mj-lt"/>
            </a:rPr>
            <a:t>Dispersed information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  <a:latin typeface="+mj-lt"/>
            </a:rPr>
            <a:t>Inconsistent terminology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  <a:latin typeface="+mj-lt"/>
            </a:rPr>
            <a:t>Pre-conceived search options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  <a:latin typeface="+mj-lt"/>
            </a:rPr>
            <a:t>Inaccessibility of new data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  <a:latin typeface="+mj-lt"/>
            </a:rPr>
            <a:t>Need for collaboration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dirty="0" smtClean="0">
              <a:solidFill>
                <a:srgbClr val="000000"/>
              </a:solidFill>
              <a:latin typeface="+mj-lt"/>
            </a:rPr>
            <a:t>Harnessing public help</a:t>
          </a:r>
        </a:p>
      </dsp:txBody>
      <dsp:txXfrm>
        <a:off x="92168" y="87931"/>
        <a:ext cx="2826331" cy="3206065"/>
      </dsp:txXfrm>
    </dsp:sp>
    <dsp:sp modelId="{D33FA2FC-925B-FE4E-BC9B-60AB047FBAD6}">
      <dsp:nvSpPr>
        <dsp:cNvPr id="0" name=""/>
        <dsp:cNvSpPr/>
      </dsp:nvSpPr>
      <dsp:spPr>
        <a:xfrm>
          <a:off x="3260175" y="1376687"/>
          <a:ext cx="537938" cy="6285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900" kern="1200"/>
        </a:p>
      </dsp:txBody>
      <dsp:txXfrm>
        <a:off x="3260175" y="1502397"/>
        <a:ext cx="376557" cy="377131"/>
      </dsp:txXfrm>
    </dsp:sp>
    <dsp:sp modelId="{AB765B91-EC81-3D46-B8FB-C3CDF85C5A30}">
      <dsp:nvSpPr>
        <dsp:cNvPr id="0" name=""/>
        <dsp:cNvSpPr/>
      </dsp:nvSpPr>
      <dsp:spPr>
        <a:xfrm>
          <a:off x="4021409" y="0"/>
          <a:ext cx="3397952" cy="33819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4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4000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00"/>
              </a:solidFill>
              <a:latin typeface="+mj-lt"/>
            </a:rPr>
            <a:t>Solutions: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  <a:latin typeface="+mj-lt"/>
            </a:rPr>
            <a:t>Integrated access to collections &amp; databases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  <a:latin typeface="+mj-lt"/>
            </a:rPr>
            <a:t>Standard keywords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  <a:latin typeface="+mj-lt"/>
            </a:rPr>
            <a:t>Innovative search options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  <a:latin typeface="+mj-lt"/>
            </a:rPr>
            <a:t>Augmented &amp; enhanced data and metadata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  <a:latin typeface="+mj-lt"/>
            </a:rPr>
            <a:t>Shared virtual workspace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dirty="0" smtClean="0">
              <a:solidFill>
                <a:srgbClr val="000000"/>
              </a:solidFill>
              <a:latin typeface="+mj-lt"/>
            </a:rPr>
            <a:t>Tiered access for researchers &amp; the public</a:t>
          </a:r>
        </a:p>
      </dsp:txBody>
      <dsp:txXfrm>
        <a:off x="4120462" y="99053"/>
        <a:ext cx="3199846" cy="31838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9EEB72-411A-584C-BB5A-4EC201227401}">
      <dsp:nvSpPr>
        <dsp:cNvPr id="0" name=""/>
        <dsp:cNvSpPr/>
      </dsp:nvSpPr>
      <dsp:spPr>
        <a:xfrm>
          <a:off x="157793" y="-63449"/>
          <a:ext cx="6407191" cy="1550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</a:rPr>
            <a:t>NEH-Funded International Workshop </a:t>
          </a:r>
          <a:r>
            <a:rPr lang="en-US" sz="1800" kern="1200" dirty="0" smtClean="0">
              <a:solidFill>
                <a:schemeClr val="tx1"/>
              </a:solidFill>
              <a:latin typeface="+mj-lt"/>
            </a:rPr>
            <a:t>(November 8-9, 2013, Washington, DC) with participants from museums and research institutions in England, Germany, Norway, Scotland, Sweden, and the US. </a:t>
          </a:r>
          <a:endParaRPr lang="en-US" sz="1800" kern="1200" dirty="0">
            <a:solidFill>
              <a:schemeClr val="tx1"/>
            </a:solidFill>
            <a:latin typeface="+mj-lt"/>
          </a:endParaRPr>
        </a:p>
      </dsp:txBody>
      <dsp:txXfrm>
        <a:off x="203201" y="-18041"/>
        <a:ext cx="4993250" cy="1459528"/>
      </dsp:txXfrm>
    </dsp:sp>
    <dsp:sp modelId="{B4359574-FA4B-1C45-BDE1-96CE7FEAB5C5}">
      <dsp:nvSpPr>
        <dsp:cNvPr id="0" name=""/>
        <dsp:cNvSpPr/>
      </dsp:nvSpPr>
      <dsp:spPr>
        <a:xfrm>
          <a:off x="746711" y="1723781"/>
          <a:ext cx="6158592" cy="11475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2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2000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</a:rPr>
            <a:t>Pilot Project</a:t>
          </a:r>
          <a:r>
            <a:rPr lang="en-US" sz="1800" b="0" kern="1200" dirty="0" smtClean="0">
              <a:solidFill>
                <a:schemeClr val="tx1"/>
              </a:solidFill>
              <a:latin typeface="+mj-lt"/>
            </a:rPr>
            <a:t> developed in cooperation with IATH/UVA and participating museums and database owners.</a:t>
          </a:r>
          <a:endParaRPr lang="en-US" sz="1800" b="1" kern="1200" dirty="0">
            <a:solidFill>
              <a:schemeClr val="tx1"/>
            </a:solidFill>
            <a:latin typeface="+mj-lt"/>
          </a:endParaRPr>
        </a:p>
      </dsp:txBody>
      <dsp:txXfrm>
        <a:off x="780320" y="1757390"/>
        <a:ext cx="4737913" cy="1080289"/>
      </dsp:txXfrm>
    </dsp:sp>
    <dsp:sp modelId="{B683CF89-9D99-714F-A4F7-6C5AF2FC6642}">
      <dsp:nvSpPr>
        <dsp:cNvPr id="0" name=""/>
        <dsp:cNvSpPr/>
      </dsp:nvSpPr>
      <dsp:spPr>
        <a:xfrm>
          <a:off x="938865" y="3104092"/>
          <a:ext cx="6474658" cy="12177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4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4000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  <a:latin typeface="+mj-lt"/>
            </a:rPr>
            <a:t>The Launch of </a:t>
          </a:r>
          <a:r>
            <a:rPr lang="en-US" sz="1800" b="1" kern="1200" dirty="0" err="1" smtClean="0">
              <a:solidFill>
                <a:srgbClr val="000000"/>
              </a:solidFill>
              <a:latin typeface="+mj-lt"/>
            </a:rPr>
            <a:t>Andvari</a:t>
          </a:r>
          <a:r>
            <a:rPr lang="en-US" sz="1800" b="1" kern="1200" dirty="0" smtClean="0">
              <a:solidFill>
                <a:srgbClr val="000000"/>
              </a:solidFill>
              <a:latin typeface="+mj-lt"/>
            </a:rPr>
            <a:t>, </a:t>
          </a:r>
          <a:r>
            <a:rPr lang="en-US" sz="1800" b="0" kern="1200" dirty="0" smtClean="0">
              <a:solidFill>
                <a:srgbClr val="000000"/>
              </a:solidFill>
              <a:latin typeface="+mj-lt"/>
            </a:rPr>
            <a:t>a research tool that facilitates collaboration and the study of visual culture across media and beyond traditional geographical and disciplinary boundaries. </a:t>
          </a:r>
          <a:endParaRPr lang="en-US" sz="1800" b="1" kern="1200" dirty="0">
            <a:solidFill>
              <a:srgbClr val="000000"/>
            </a:solidFill>
            <a:latin typeface="+mj-lt"/>
          </a:endParaRPr>
        </a:p>
      </dsp:txBody>
      <dsp:txXfrm>
        <a:off x="974531" y="3139758"/>
        <a:ext cx="4980404" cy="1146396"/>
      </dsp:txXfrm>
    </dsp:sp>
    <dsp:sp modelId="{E2A3FB77-CBC2-114A-A0D2-3CAAF5944449}">
      <dsp:nvSpPr>
        <dsp:cNvPr id="0" name=""/>
        <dsp:cNvSpPr/>
      </dsp:nvSpPr>
      <dsp:spPr>
        <a:xfrm>
          <a:off x="5547569" y="1046663"/>
          <a:ext cx="842754" cy="842754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5737189" y="1046663"/>
        <a:ext cx="463514" cy="634172"/>
      </dsp:txXfrm>
    </dsp:sp>
    <dsp:sp modelId="{F1E5BBC5-CFE8-4F43-92B0-6AB5070A60D1}">
      <dsp:nvSpPr>
        <dsp:cNvPr id="0" name=""/>
        <dsp:cNvSpPr/>
      </dsp:nvSpPr>
      <dsp:spPr>
        <a:xfrm>
          <a:off x="6112910" y="2550655"/>
          <a:ext cx="842754" cy="842754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-4000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b="1" kern="1200" cap="none" spc="0">
            <a:ln w="10541" cmpd="sng">
              <a:solidFill>
                <a:srgbClr val="7D7D7D">
                  <a:tint val="100000"/>
                  <a:shade val="100000"/>
                  <a:satMod val="110000"/>
                </a:srgbClr>
              </a:solidFill>
              <a:prstDash val="solid"/>
            </a:ln>
            <a:solidFill>
              <a:schemeClr val="accent4"/>
            </a:solidFill>
            <a:effectLst/>
          </a:endParaRPr>
        </a:p>
      </dsp:txBody>
      <dsp:txXfrm>
        <a:off x="6302530" y="2550655"/>
        <a:ext cx="463514" cy="634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74C76A-BA4B-5A45-97D8-2B84D2DEA8EC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1BB080-9C64-8644-B001-104987CE0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076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B51DA-D381-1D46-9ED9-F1407FA87B82}" type="datetimeFigureOut">
              <a:rPr lang="en-US" smtClean="0"/>
              <a:t>10/4/2013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F97D2-DD58-1D4B-9185-69BB4D3A7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5752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5F97D2-DD58-1D4B-9185-69BB4D3A75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94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42013C6-8FC2-1F4F-BA09-1467A73B19BC}" type="datetime1">
              <a:rPr lang="en-US" smtClean="0"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en-US" smtClean="0"/>
              <a:t>Lilla Kopár (CUA) &amp; Nancy L. Wicker (U Miss) with IATH/UVA . andvari.iath.virginia.edu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359FC-DC57-A94C-B4B9-327977DD99DF}" type="datetime1">
              <a:rPr lang="en-US" smtClean="0"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Lilla Kopár (CUA) &amp; Nancy L. Wicker (U Miss) with IATH/UVA . andvari.iath.virginia.edu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5E3D-6D48-754A-BED9-DC866560D30B}" type="datetime1">
              <a:rPr lang="en-US" smtClean="0"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Lilla Kopár (CUA) &amp; Nancy L. Wicker (U Miss) with IATH/UVA . andvari.iath.virginia.edu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03882-2B34-954B-B88E-7A537FC37DF2}" type="datetime1">
              <a:rPr lang="en-US" smtClean="0"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Lilla Kopár (CUA) &amp; Nancy L. Wicker (U Miss) with IATH/UVA . andvari.iath.virginia.edu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FC9D8-14F7-D540-8E95-8FCEF862B7CD}" type="datetime1">
              <a:rPr lang="en-US" smtClean="0"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Lilla Kopár (CUA) &amp; Nancy L. Wicker (U Miss) with IATH/UVA . andvari.iath.virginia.edu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06096-045B-4E40-A290-C56C9B995F67}" type="datetime1">
              <a:rPr lang="en-US" smtClean="0"/>
              <a:t>10/4/2013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Lilla Kopár (CUA) &amp; Nancy L. Wicker (U Miss) with IATH/UVA . andvari.iath.virginia.edu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3CB8D-D120-DA41-BED1-14764991536E}" type="datetime1">
              <a:rPr lang="en-US" smtClean="0"/>
              <a:t>10/4/2013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Lilla Kopár (CUA) &amp; Nancy L. Wicker (U Miss) with IATH/UVA . andvari.iath.virginia.edu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782D-3EAD-6746-8C85-C84FD199E5E6}" type="datetime1">
              <a:rPr lang="en-US" smtClean="0"/>
              <a:t>10/4/2013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Lilla Kopár (CUA) &amp; Nancy L. Wicker (U Miss) with IATH/UVA . andvari.iath.virginia.edu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2CB21-67A5-934C-9D80-35B583FA8261}" type="datetime1">
              <a:rPr lang="en-US" smtClean="0"/>
              <a:t>10/4/2013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Lilla Kopár (CUA) &amp; Nancy L. Wicker (U Miss) with IATH/UVA . andvari.iath.virginia.edu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324F5B2D-66CD-5847-A5D1-D1F2332179D3}" type="datetime1">
              <a:rPr lang="en-US" smtClean="0"/>
              <a:t>10/4/2013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en-US" smtClean="0"/>
              <a:t>Lilla Kopár (CUA) &amp; Nancy L. Wicker (U Miss) with IATH/UVA . andvari.iath.virginia.edu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E9A50C74-A3DA-2645-828C-E38C494BCF13}" type="datetime1">
              <a:rPr lang="en-US" smtClean="0"/>
              <a:t>10/4/2013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en-US" smtClean="0"/>
              <a:t>Lilla Kopár (CUA) &amp; Nancy L. Wicker (U Miss) with IATH/UVA . andvari.iath.virginia.edu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8B63855-9187-1745-8BEA-FB132B73004A}" type="datetime1">
              <a:rPr lang="en-US" smtClean="0"/>
              <a:t>10/4/2013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en-US" smtClean="0"/>
              <a:t>Lilla Kopár (CUA) &amp; Nancy L. Wicker (U Miss) with IATH/UVA . andvari.iath.virginia.edu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12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438" y="1072207"/>
            <a:ext cx="8824424" cy="117118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620713"/>
                </a:solidFill>
              </a:rPr>
              <a:t/>
            </a:r>
            <a:br>
              <a:rPr lang="en-US" sz="2800" b="1" dirty="0" smtClean="0">
                <a:solidFill>
                  <a:srgbClr val="620713"/>
                </a:solidFill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272" y="1232405"/>
            <a:ext cx="7446892" cy="375928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 algn="just">
              <a:buNone/>
            </a:pPr>
            <a:r>
              <a:rPr lang="en-US" sz="3300" b="1" dirty="0" smtClean="0">
                <a:latin typeface="+mj-lt"/>
              </a:rPr>
              <a:t>Project </a:t>
            </a:r>
            <a:r>
              <a:rPr lang="en-US" sz="3300" b="1" dirty="0" err="1">
                <a:latin typeface="+mj-lt"/>
              </a:rPr>
              <a:t>Andvari</a:t>
            </a:r>
            <a:r>
              <a:rPr lang="en-US" sz="3300" b="1" dirty="0">
                <a:latin typeface="+mj-lt"/>
              </a:rPr>
              <a:t> is an international collaborative project designed to create a free digital portal that will provide integrated access to collections of northern European art and artifacts of the early medieval period (4th–12th centuries)</a:t>
            </a:r>
            <a:r>
              <a:rPr lang="en-US" sz="3300" b="1" dirty="0" smtClean="0">
                <a:latin typeface="+mj-lt"/>
              </a:rPr>
              <a:t>.</a:t>
            </a:r>
          </a:p>
          <a:p>
            <a:pPr marL="0" indent="0">
              <a:buNone/>
            </a:pPr>
            <a:endParaRPr lang="en-US" sz="2900" dirty="0">
              <a:latin typeface="+mj-lt"/>
            </a:endParaRPr>
          </a:p>
          <a:p>
            <a:pPr marL="0" indent="0">
              <a:buNone/>
            </a:pPr>
            <a:r>
              <a:rPr lang="en-US" sz="2900" b="1" dirty="0">
                <a:solidFill>
                  <a:srgbClr val="800000"/>
                </a:solidFill>
                <a:latin typeface="+mj-lt"/>
              </a:rPr>
              <a:t>C</a:t>
            </a:r>
            <a:r>
              <a:rPr lang="en-US" sz="2900" b="1" dirty="0" smtClean="0">
                <a:solidFill>
                  <a:srgbClr val="800000"/>
                </a:solidFill>
                <a:latin typeface="+mj-lt"/>
              </a:rPr>
              <a:t>o-directors:</a:t>
            </a:r>
          </a:p>
          <a:p>
            <a:pPr marL="365760" lvl="1" indent="0">
              <a:buNone/>
            </a:pPr>
            <a:r>
              <a:rPr lang="en-US" sz="2900" b="1" dirty="0" smtClean="0">
                <a:latin typeface="+mj-lt"/>
              </a:rPr>
              <a:t>Lilla </a:t>
            </a:r>
            <a:r>
              <a:rPr lang="en-US" sz="2900" b="1" dirty="0" err="1">
                <a:latin typeface="+mj-lt"/>
              </a:rPr>
              <a:t>Kopár</a:t>
            </a:r>
            <a:r>
              <a:rPr lang="en-US" sz="2900" b="1" dirty="0">
                <a:latin typeface="+mj-lt"/>
              </a:rPr>
              <a:t> </a:t>
            </a:r>
            <a:r>
              <a:rPr lang="en-US" sz="2900" dirty="0">
                <a:latin typeface="+mj-lt"/>
              </a:rPr>
              <a:t>· </a:t>
            </a:r>
            <a:r>
              <a:rPr lang="en-US" sz="2900" dirty="0" smtClean="0">
                <a:latin typeface="+mj-lt"/>
              </a:rPr>
              <a:t>The </a:t>
            </a:r>
            <a:r>
              <a:rPr lang="en-US" sz="2900" dirty="0">
                <a:latin typeface="+mj-lt"/>
              </a:rPr>
              <a:t>Catholic University of </a:t>
            </a:r>
            <a:r>
              <a:rPr lang="en-US" sz="2900" dirty="0" smtClean="0">
                <a:latin typeface="+mj-lt"/>
              </a:rPr>
              <a:t>America</a:t>
            </a:r>
          </a:p>
          <a:p>
            <a:pPr marL="365760" lvl="1" indent="0">
              <a:buNone/>
            </a:pPr>
            <a:r>
              <a:rPr lang="en-US" sz="2900" b="1" dirty="0" smtClean="0">
                <a:latin typeface="+mj-lt"/>
              </a:rPr>
              <a:t>Nancy </a:t>
            </a:r>
            <a:r>
              <a:rPr lang="en-US" sz="2900" b="1" dirty="0">
                <a:latin typeface="+mj-lt"/>
              </a:rPr>
              <a:t>L. Wicker </a:t>
            </a:r>
            <a:r>
              <a:rPr lang="en-US" sz="2900" dirty="0">
                <a:latin typeface="+mj-lt"/>
              </a:rPr>
              <a:t>· </a:t>
            </a:r>
            <a:r>
              <a:rPr lang="en-US" sz="2900" dirty="0" smtClean="0">
                <a:latin typeface="+mj-lt"/>
              </a:rPr>
              <a:t>The </a:t>
            </a:r>
            <a:r>
              <a:rPr lang="en-US" sz="2900" dirty="0">
                <a:latin typeface="+mj-lt"/>
              </a:rPr>
              <a:t>University of </a:t>
            </a:r>
            <a:r>
              <a:rPr lang="en-US" sz="2900" dirty="0" smtClean="0">
                <a:latin typeface="+mj-lt"/>
              </a:rPr>
              <a:t>Mississippi</a:t>
            </a:r>
          </a:p>
          <a:p>
            <a:pPr marL="0" indent="0">
              <a:buNone/>
            </a:pPr>
            <a:endParaRPr lang="en-US" sz="2900" i="1" dirty="0" smtClean="0">
              <a:latin typeface="+mj-lt"/>
            </a:endParaRPr>
          </a:p>
          <a:p>
            <a:pPr marL="0" indent="0">
              <a:buNone/>
            </a:pPr>
            <a:r>
              <a:rPr lang="en-US" sz="2900" i="1" dirty="0" smtClean="0">
                <a:latin typeface="+mj-lt"/>
              </a:rPr>
              <a:t>with the technical assistance of</a:t>
            </a:r>
          </a:p>
          <a:p>
            <a:pPr marL="365760" lvl="1" indent="0">
              <a:buNone/>
            </a:pPr>
            <a:r>
              <a:rPr lang="en-US" sz="2900" b="1" dirty="0">
                <a:latin typeface="+mj-lt"/>
              </a:rPr>
              <a:t>Worthy N. </a:t>
            </a:r>
            <a:r>
              <a:rPr lang="en-US" sz="2900" b="1" dirty="0" smtClean="0">
                <a:latin typeface="+mj-lt"/>
              </a:rPr>
              <a:t>Martin &amp; Daniel </a:t>
            </a:r>
            <a:r>
              <a:rPr lang="en-US" sz="2900" b="1" dirty="0" err="1" smtClean="0">
                <a:latin typeface="+mj-lt"/>
              </a:rPr>
              <a:t>Pitti</a:t>
            </a:r>
            <a:endParaRPr lang="en-US" sz="2900" b="1" dirty="0" smtClean="0">
              <a:latin typeface="+mj-lt"/>
            </a:endParaRPr>
          </a:p>
          <a:p>
            <a:pPr marL="365760" lvl="1" indent="0">
              <a:buNone/>
            </a:pPr>
            <a:r>
              <a:rPr lang="en-US" sz="2900" dirty="0" smtClean="0">
                <a:latin typeface="+mj-lt"/>
              </a:rPr>
              <a:t>Institute </a:t>
            </a:r>
            <a:r>
              <a:rPr lang="en-US" sz="2900" dirty="0">
                <a:latin typeface="+mj-lt"/>
              </a:rPr>
              <a:t>for Advanced Technology in the Humanities, University of </a:t>
            </a:r>
            <a:r>
              <a:rPr lang="en-US" sz="2900" dirty="0" smtClean="0">
                <a:latin typeface="+mj-lt"/>
              </a:rPr>
              <a:t>Virginia</a:t>
            </a:r>
          </a:p>
          <a:p>
            <a:pPr marL="0" indent="0">
              <a:buNone/>
            </a:pPr>
            <a:endParaRPr lang="en-US" sz="1400" dirty="0" smtClean="0">
              <a:latin typeface="+mj-lt"/>
            </a:endParaRPr>
          </a:p>
          <a:p>
            <a:pPr marL="0" indent="0" algn="ctr">
              <a:buNone/>
            </a:pPr>
            <a:r>
              <a:rPr lang="en-US" sz="4400" b="1" dirty="0" err="1" smtClean="0">
                <a:solidFill>
                  <a:srgbClr val="800000"/>
                </a:solidFill>
                <a:latin typeface="+mj-lt"/>
              </a:rPr>
              <a:t>andvari.iath.virginia.edu</a:t>
            </a:r>
            <a:endParaRPr lang="en-US" sz="4400" b="1" dirty="0">
              <a:solidFill>
                <a:srgbClr val="800000"/>
              </a:solidFill>
              <a:latin typeface="+mj-lt"/>
            </a:endParaRPr>
          </a:p>
        </p:txBody>
      </p:sp>
      <p:pic>
        <p:nvPicPr>
          <p:cNvPr id="4" name="Picture 3" descr="Screen Shot 2013-09-27 at 11.56.56 A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8153"/>
            <a:ext cx="9144000" cy="108857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136322"/>
            <a:ext cx="9144000" cy="721678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+mj-lt"/>
              </a:rPr>
              <a:t>Lilla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Kopár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(CUA) &amp; Nancy L. Wicker (U Miss) with IATH/UVA . </a:t>
            </a:r>
            <a:r>
              <a:rPr lang="en-US" sz="1600" b="1" dirty="0" err="1" smtClean="0">
                <a:solidFill>
                  <a:schemeClr val="bg1"/>
                </a:solidFill>
                <a:latin typeface="+mj-lt"/>
              </a:rPr>
              <a:t>andvari.iath.virginia.edu</a:t>
            </a:r>
            <a:endParaRPr lang="en-US" sz="16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9" name="Picture 8" descr="Lewis chessmen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29" y="4991688"/>
            <a:ext cx="2371243" cy="17012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 descr="BM Silverdale_hoard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90" y="4991688"/>
            <a:ext cx="2975773" cy="17012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13" descr="Gotland pstone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693" y="4991688"/>
            <a:ext cx="1598978" cy="17012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14" descr="bracteate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6971" y="4991688"/>
            <a:ext cx="1562347" cy="17012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1367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438" y="1072207"/>
            <a:ext cx="8824424" cy="117118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620713"/>
                </a:solidFill>
              </a:rPr>
              <a:t/>
            </a:r>
            <a:br>
              <a:rPr lang="en-US" sz="2800" b="1" dirty="0" smtClean="0">
                <a:solidFill>
                  <a:srgbClr val="620713"/>
                </a:solidFill>
              </a:rPr>
            </a:br>
            <a:endParaRPr lang="en-U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8323863"/>
              </p:ext>
            </p:extLst>
          </p:nvPr>
        </p:nvGraphicFramePr>
        <p:xfrm>
          <a:off x="874195" y="1364152"/>
          <a:ext cx="7422413" cy="33819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Screen Shot 2013-09-27 at 11.56.56 AM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8153"/>
            <a:ext cx="9144000" cy="108857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136322"/>
            <a:ext cx="9144000" cy="721678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+mj-lt"/>
              </a:rPr>
              <a:t>Lilla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Kopár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(CUA) &amp; Nancy L. Wicker (U Miss) with IATH/UVA </a:t>
            </a:r>
            <a:r>
              <a:rPr lang="en-US" sz="2400" b="1" baseline="20000" dirty="0" smtClean="0">
                <a:solidFill>
                  <a:schemeClr val="bg1"/>
                </a:solidFill>
                <a:latin typeface="+mj-lt"/>
              </a:rPr>
              <a:t>.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+mj-lt"/>
              </a:rPr>
              <a:t>andvari.iath.virginia.edu</a:t>
            </a:r>
            <a:endParaRPr lang="en-US" sz="16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7" name="Picture 6" descr="Valkyries.jp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036" y="4963310"/>
            <a:ext cx="2470941" cy="13378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14" descr="Överhogdal.jp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899" y="4958850"/>
            <a:ext cx="3846217" cy="13423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issøRider&amp;Valkyrie lighter blue.jpg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09" y="4958850"/>
            <a:ext cx="1799790" cy="13378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344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438" y="1072207"/>
            <a:ext cx="8824424" cy="117118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620713"/>
                </a:solidFill>
              </a:rPr>
              <a:t>Plan of Action</a:t>
            </a:r>
            <a:br>
              <a:rPr lang="en-US" sz="2800" b="1" dirty="0" smtClean="0">
                <a:solidFill>
                  <a:srgbClr val="620713"/>
                </a:solidFill>
              </a:rPr>
            </a:b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0259739"/>
              </p:ext>
            </p:extLst>
          </p:nvPr>
        </p:nvGraphicFramePr>
        <p:xfrm>
          <a:off x="951961" y="1798824"/>
          <a:ext cx="7537872" cy="4321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Screen Shot 2013-09-27 at 11.56.56 AM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8153"/>
            <a:ext cx="9144000" cy="108857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136322"/>
            <a:ext cx="9144000" cy="721678"/>
          </a:xfrm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+mj-lt"/>
              </a:rPr>
              <a:t>Lilla </a:t>
            </a:r>
            <a:r>
              <a:rPr lang="en-US" sz="1600" dirty="0" err="1" smtClean="0">
                <a:solidFill>
                  <a:schemeClr val="bg1"/>
                </a:solidFill>
                <a:latin typeface="+mj-lt"/>
              </a:rPr>
              <a:t>Kopár</a:t>
            </a:r>
            <a:r>
              <a:rPr lang="en-US" sz="1600" dirty="0" smtClean="0">
                <a:solidFill>
                  <a:schemeClr val="bg1"/>
                </a:solidFill>
                <a:latin typeface="+mj-lt"/>
              </a:rPr>
              <a:t> (CUA) &amp; Nancy L. Wicker (U Miss) with IATH/UVA . </a:t>
            </a:r>
            <a:r>
              <a:rPr lang="en-US" sz="1600" b="1" dirty="0" err="1" smtClean="0">
                <a:solidFill>
                  <a:schemeClr val="bg1"/>
                </a:solidFill>
                <a:latin typeface="+mj-lt"/>
              </a:rPr>
              <a:t>andvari.iath.virginia.edu</a:t>
            </a:r>
            <a:endParaRPr lang="en-US" sz="16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3" name="Picture 2" descr="VrejlevVendsysslVakyrie.jpg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304" y="1216724"/>
            <a:ext cx="1186013" cy="2138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Thor.jpg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38" y="3668769"/>
            <a:ext cx="1255536" cy="26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9674511" y="33555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22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Pushpin.thmx</Template>
  <TotalTime>5928</TotalTime>
  <Words>261</Words>
  <Application>Microsoft Office PowerPoint</Application>
  <PresentationFormat>On-screen Show (4:3)</PresentationFormat>
  <Paragraphs>36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Brush Script MT</vt:lpstr>
      <vt:lpstr>Calibri</vt:lpstr>
      <vt:lpstr>Constantia</vt:lpstr>
      <vt:lpstr>Franklin Gothic Book</vt:lpstr>
      <vt:lpstr>Rage Italic</vt:lpstr>
      <vt:lpstr>Pushpin</vt:lpstr>
      <vt:lpstr> </vt:lpstr>
      <vt:lpstr> </vt:lpstr>
      <vt:lpstr>Plan of Action </vt:lpstr>
    </vt:vector>
  </TitlesOfParts>
  <Company>The Catholic University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Andvari: A Digital Portal to the Visual World of Early Medieval Northern Europe</dc:title>
  <dc:creator>Lilla Kopar</dc:creator>
  <cp:lastModifiedBy>Stephan</cp:lastModifiedBy>
  <cp:revision>59</cp:revision>
  <dcterms:created xsi:type="dcterms:W3CDTF">2013-04-07T22:22:35Z</dcterms:created>
  <dcterms:modified xsi:type="dcterms:W3CDTF">2013-10-07T14:30:36Z</dcterms:modified>
</cp:coreProperties>
</file>