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92" autoAdjust="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36600"/>
            <a:ext cx="2057400" cy="53895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36600"/>
            <a:ext cx="6019800" cy="5389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61067"/>
            <a:ext cx="4038600" cy="43650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1067"/>
            <a:ext cx="4038600" cy="43650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106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0829"/>
            <a:ext cx="4040188" cy="37253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106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0829"/>
            <a:ext cx="4041775" cy="37253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18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38867"/>
            <a:ext cx="8229600" cy="418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94DF-47A7-AE45-8332-B46829B523A4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31F9B-8DC6-F843-B0A1-76AF450507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601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XQuery Summer Institute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40" y="2743798"/>
            <a:ext cx="7604600" cy="360191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>
                <a:latin typeface="Calibri"/>
                <a:cs typeface="Calibri"/>
              </a:rPr>
              <a:t>&lt;?xml version="</a:t>
            </a:r>
            <a:r>
              <a:rPr lang="en-US" sz="2400" dirty="0" smtClean="0">
                <a:latin typeface="Calibri"/>
                <a:cs typeface="Calibri"/>
              </a:rPr>
              <a:t>1.0"</a:t>
            </a:r>
            <a:r>
              <a:rPr lang="en-US" sz="2400" dirty="0">
                <a:latin typeface="Calibri"/>
                <a:cs typeface="Calibri"/>
              </a:rPr>
              <a:t>?&gt;</a:t>
            </a:r>
            <a:endParaRPr lang="en-US" sz="2400" dirty="0" smtClean="0">
              <a:latin typeface="Calibri"/>
              <a:cs typeface="Calibri"/>
            </a:endParaRP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&lt;contact&gt;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    &lt;name </a:t>
            </a:r>
            <a:r>
              <a:rPr lang="en-US" sz="2400" dirty="0">
                <a:solidFill>
                  <a:schemeClr val="tx2"/>
                </a:solidFill>
                <a:latin typeface="Calibri"/>
                <a:cs typeface="Calibri"/>
              </a:rPr>
              <a:t>role="director"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&gt;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Clifford Anderson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&lt;/name&gt;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    &lt;title&gt;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Director for Scholarly Communications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&lt;/title&gt;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    &lt;institution&gt;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Vanderbilt University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&lt;/institution&gt;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    &lt;address&gt;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131 21st Ave S Nashville, TN 37203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&lt;/address&gt;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    &lt;email&gt;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clifford.anderson@vanderbilt.edu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&lt;/email</a:t>
            </a:r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&gt;</a:t>
            </a:r>
          </a:p>
          <a:p>
            <a:pPr algn="l"/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    &lt;twitter&gt;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cs typeface="Calibri"/>
              </a:rPr>
              <a:t>@</a:t>
            </a:r>
            <a:r>
              <a:rPr lang="en-US" sz="2400" dirty="0" err="1" smtClean="0">
                <a:solidFill>
                  <a:schemeClr val="tx1"/>
                </a:solidFill>
                <a:latin typeface="Calibri"/>
                <a:cs typeface="Calibri"/>
              </a:rPr>
              <a:t>andersoncliffb</a:t>
            </a:r>
            <a:r>
              <a:rPr lang="en-US" sz="2400" dirty="0" smtClean="0">
                <a:solidFill>
                  <a:schemeClr val="accent2"/>
                </a:solidFill>
                <a:latin typeface="Calibri"/>
                <a:cs typeface="Calibri"/>
              </a:rPr>
              <a:t>&lt;/twitter</a:t>
            </a:r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&gt;</a:t>
            </a:r>
          </a:p>
          <a:p>
            <a:pPr algn="l"/>
            <a:r>
              <a:rPr lang="en-US" sz="2400" dirty="0">
                <a:solidFill>
                  <a:schemeClr val="accent2"/>
                </a:solidFill>
                <a:latin typeface="Calibri"/>
                <a:cs typeface="Calibri"/>
              </a:rPr>
              <a:t>&lt;/contact&gt;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39806" y="1900464"/>
            <a:ext cx="3941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i="1" dirty="0" smtClean="0">
                <a:latin typeface="Calibri"/>
                <a:cs typeface="Calibri"/>
              </a:rPr>
              <a:t>June </a:t>
            </a:r>
            <a:r>
              <a:rPr lang="en-US" sz="2400" i="1" dirty="0">
                <a:latin typeface="Calibri"/>
                <a:cs typeface="Calibri"/>
              </a:rPr>
              <a:t>9 to 20, </a:t>
            </a:r>
            <a:r>
              <a:rPr lang="en-US" sz="2400" i="1" dirty="0" smtClean="0">
                <a:latin typeface="Calibri"/>
                <a:cs typeface="Calibri"/>
              </a:rPr>
              <a:t>2014</a:t>
            </a:r>
          </a:p>
          <a:p>
            <a:pPr algn="r"/>
            <a:r>
              <a:rPr lang="en-US" sz="2400" i="1" dirty="0">
                <a:latin typeface="Calibri"/>
                <a:cs typeface="Calibri"/>
              </a:rPr>
              <a:t>Nashville, TN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06576" y="6022551"/>
            <a:ext cx="561878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latin typeface="Calibri"/>
                <a:cs typeface="Calibri"/>
              </a:rPr>
              <a:t>Institute for Advanced Topics in the Digital Humanities</a:t>
            </a:r>
          </a:p>
          <a:p>
            <a:pPr algn="r"/>
            <a:r>
              <a:rPr lang="en-US" sz="1600" i="1" dirty="0" smtClean="0">
                <a:latin typeface="Calibri"/>
                <a:cs typeface="Calibri"/>
              </a:rPr>
              <a:t>Sponsored by the Office of Digital Humanities (NEH)</a:t>
            </a:r>
            <a:endParaRPr lang="en-US" sz="1600" i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6093173748_4de29bea32_b.jpg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9"/>
          <a:stretch/>
        </p:blipFill>
        <p:spPr>
          <a:xfrm>
            <a:off x="5273578" y="3486662"/>
            <a:ext cx="3870422" cy="26593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Language for Querying XML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37397" y="1687016"/>
            <a:ext cx="8229600" cy="4187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alibri"/>
                <a:cs typeface="Calibri"/>
              </a:rPr>
              <a:t>xquery</a:t>
            </a:r>
            <a:r>
              <a:rPr lang="en-US" sz="2400" dirty="0">
                <a:latin typeface="Calibri"/>
                <a:cs typeface="Calibri"/>
              </a:rPr>
              <a:t> version "1.0";</a:t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latin typeface="Calibri"/>
                <a:cs typeface="Calibri"/>
              </a:rPr>
              <a:t/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 smtClean="0">
                <a:solidFill>
                  <a:srgbClr val="1F497D"/>
                </a:solidFill>
                <a:latin typeface="Calibri"/>
                <a:cs typeface="Calibri"/>
              </a:rPr>
              <a:t>for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$contact in </a:t>
            </a:r>
            <a:r>
              <a:rPr lang="en-US" sz="2400" dirty="0" err="1">
                <a:latin typeface="Calibri"/>
                <a:cs typeface="Calibri"/>
              </a:rPr>
              <a:t>fn:doc</a:t>
            </a:r>
            <a:r>
              <a:rPr lang="en-US" sz="2400" dirty="0">
                <a:latin typeface="Calibri"/>
                <a:cs typeface="Calibri"/>
              </a:rPr>
              <a:t>("</a:t>
            </a:r>
            <a:r>
              <a:rPr lang="en-US" sz="2400" dirty="0" err="1">
                <a:latin typeface="Calibri"/>
                <a:cs typeface="Calibri"/>
              </a:rPr>
              <a:t>contact.xml</a:t>
            </a:r>
            <a:r>
              <a:rPr lang="en-US" sz="2400" dirty="0">
                <a:latin typeface="Calibri"/>
                <a:cs typeface="Calibri"/>
              </a:rPr>
              <a:t>")/contact</a:t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solidFill>
                  <a:srgbClr val="1F497D"/>
                </a:solidFill>
                <a:latin typeface="Calibri"/>
                <a:cs typeface="Calibri"/>
              </a:rPr>
              <a:t>let</a:t>
            </a:r>
            <a:r>
              <a:rPr lang="en-US" sz="2400" dirty="0">
                <a:latin typeface="Calibri"/>
                <a:cs typeface="Calibri"/>
              </a:rPr>
              <a:t> $email := $contact/email</a:t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solidFill>
                  <a:srgbClr val="1F497D"/>
                </a:solidFill>
                <a:latin typeface="Calibri"/>
                <a:cs typeface="Calibri"/>
              </a:rPr>
              <a:t>where</a:t>
            </a:r>
            <a:r>
              <a:rPr lang="en-US" sz="2400" dirty="0">
                <a:latin typeface="Calibri"/>
                <a:cs typeface="Calibri"/>
              </a:rPr>
              <a:t> $contact/name[@role = "director"</a:t>
            </a:r>
            <a:r>
              <a:rPr lang="en-US" sz="2400" dirty="0" smtClean="0">
                <a:latin typeface="Calibri"/>
                <a:cs typeface="Calibri"/>
              </a:rPr>
              <a:t>]</a:t>
            </a:r>
            <a:br>
              <a:rPr lang="en-US" sz="2400" dirty="0" smtClean="0">
                <a:latin typeface="Calibri"/>
                <a:cs typeface="Calibri"/>
              </a:rPr>
            </a:br>
            <a:r>
              <a:rPr lang="en-US" sz="2400" dirty="0" smtClean="0">
                <a:solidFill>
                  <a:srgbClr val="1F497D"/>
                </a:solidFill>
                <a:latin typeface="Calibri"/>
                <a:cs typeface="Calibri"/>
              </a:rPr>
              <a:t>order </a:t>
            </a:r>
            <a:r>
              <a:rPr lang="en-US" sz="2400" dirty="0">
                <a:solidFill>
                  <a:srgbClr val="1F497D"/>
                </a:solidFill>
                <a:latin typeface="Calibri"/>
                <a:cs typeface="Calibri"/>
              </a:rPr>
              <a:t>by </a:t>
            </a:r>
            <a:r>
              <a:rPr lang="en-US" sz="2400" dirty="0">
                <a:latin typeface="Calibri"/>
                <a:cs typeface="Calibri"/>
              </a:rPr>
              <a:t>$email</a:t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solidFill>
                  <a:srgbClr val="1F497D"/>
                </a:solidFill>
                <a:latin typeface="Calibri"/>
                <a:cs typeface="Calibri"/>
              </a:rPr>
              <a:t>return </a:t>
            </a:r>
            <a:r>
              <a:rPr lang="en-US" sz="2400" dirty="0">
                <a:latin typeface="Calibri"/>
                <a:cs typeface="Calibri"/>
              </a:rPr>
              <a:t/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latin typeface="Calibri"/>
                <a:cs typeface="Calibri"/>
              </a:rPr>
              <a:t>	&lt;a </a:t>
            </a:r>
            <a:r>
              <a:rPr lang="en-US" sz="2400" dirty="0" err="1">
                <a:latin typeface="Calibri"/>
                <a:cs typeface="Calibri"/>
              </a:rPr>
              <a:t>href</a:t>
            </a:r>
            <a:r>
              <a:rPr lang="en-US" sz="2400" dirty="0">
                <a:latin typeface="Calibri"/>
                <a:cs typeface="Calibri"/>
              </a:rPr>
              <a:t>='mailto:{$email/text()}'&gt;</a:t>
            </a:r>
            <a:br>
              <a:rPr lang="en-US" sz="2400" dirty="0">
                <a:latin typeface="Calibri"/>
                <a:cs typeface="Calibri"/>
              </a:rPr>
            </a:b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dirty="0" smtClean="0">
                <a:latin typeface="Calibri"/>
                <a:cs typeface="Calibri"/>
              </a:rPr>
              <a:t>	</a:t>
            </a:r>
            <a:r>
              <a:rPr lang="en-US" sz="4800" dirty="0" smtClean="0">
                <a:solidFill>
                  <a:schemeClr val="tx2"/>
                </a:solidFill>
                <a:latin typeface="Calibri"/>
                <a:cs typeface="Calibri"/>
              </a:rPr>
              <a:t>Join </a:t>
            </a:r>
            <a:r>
              <a:rPr lang="en-US" sz="4800" dirty="0">
                <a:solidFill>
                  <a:schemeClr val="tx2"/>
                </a:solidFill>
                <a:latin typeface="Calibri"/>
                <a:cs typeface="Calibri"/>
              </a:rPr>
              <a:t>us!</a:t>
            </a:r>
            <a:r>
              <a:rPr lang="en-US" sz="4800" dirty="0">
                <a:latin typeface="Calibri"/>
                <a:cs typeface="Calibri"/>
              </a:rPr>
              <a:t/>
            </a:r>
            <a:br>
              <a:rPr lang="en-US" sz="4800" dirty="0">
                <a:latin typeface="Calibri"/>
                <a:cs typeface="Calibri"/>
              </a:rPr>
            </a:br>
            <a:r>
              <a:rPr lang="en-US" sz="2400" dirty="0">
                <a:latin typeface="Calibri"/>
                <a:cs typeface="Calibri"/>
              </a:rPr>
              <a:t>	&lt;/a&gt;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49123" y="6241900"/>
            <a:ext cx="3281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/>
              <a:t>Flower macro by Doug </a:t>
            </a:r>
            <a:r>
              <a:rPr lang="en-US" sz="1000" dirty="0" err="1" smtClean="0"/>
              <a:t>Wheller</a:t>
            </a:r>
            <a:endParaRPr lang="en-US" sz="1000" dirty="0" smtClean="0"/>
          </a:p>
          <a:p>
            <a:pPr algn="r"/>
            <a:r>
              <a:rPr lang="en-US" sz="1000" dirty="0"/>
              <a:t> http://</a:t>
            </a:r>
            <a:r>
              <a:rPr lang="en-US" sz="1000" dirty="0" err="1"/>
              <a:t>www.flickr.com</a:t>
            </a:r>
            <a:r>
              <a:rPr lang="en-US" sz="1000" dirty="0"/>
              <a:t>/photos/doug88888/6093173748 </a:t>
            </a:r>
          </a:p>
        </p:txBody>
      </p:sp>
    </p:spTree>
    <p:extLst>
      <p:ext uri="{BB962C8B-B14F-4D97-AF65-F5344CB8AC3E}">
        <p14:creationId xmlns:p14="http://schemas.microsoft.com/office/powerpoint/2010/main" val="3326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9-29 at 9.23.16 PM.png"/>
          <p:cNvPicPr>
            <a:picLocks noChangeAspect="1"/>
          </p:cNvPicPr>
          <p:nvPr/>
        </p:nvPicPr>
        <p:blipFill rotWithShape="1">
          <a:blip r:embed="rId2">
            <a:alphaModFix am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/>
        </p:blipFill>
        <p:spPr>
          <a:xfrm>
            <a:off x="13785" y="479267"/>
            <a:ext cx="9130215" cy="6266406"/>
          </a:xfrm>
          <a:prstGeom prst="rect">
            <a:avLst/>
          </a:prstGeom>
        </p:spPr>
      </p:pic>
      <p:sp useBgFill="1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Representation to Discovery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6353" y="5748837"/>
            <a:ext cx="3777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/>
              <a:t>Old map By Photoshop </a:t>
            </a:r>
            <a:r>
              <a:rPr lang="en-US" sz="1000" dirty="0" smtClean="0"/>
              <a:t>Roadmap</a:t>
            </a:r>
          </a:p>
          <a:p>
            <a:pPr algn="r"/>
            <a:r>
              <a:rPr lang="en-US" sz="1000" dirty="0"/>
              <a:t>http://</a:t>
            </a:r>
            <a:r>
              <a:rPr lang="en-US" sz="1000" dirty="0" err="1"/>
              <a:t>www.flickr.com</a:t>
            </a:r>
            <a:r>
              <a:rPr lang="en-US" sz="1000" dirty="0"/>
              <a:t>/photos/</a:t>
            </a:r>
            <a:r>
              <a:rPr lang="en-US" sz="1000" dirty="0" err="1"/>
              <a:t>photoshoproadmap</a:t>
            </a:r>
            <a:r>
              <a:rPr lang="en-US" sz="1000" dirty="0"/>
              <a:t>/7564212168/</a:t>
            </a:r>
          </a:p>
        </p:txBody>
      </p:sp>
      <p:pic>
        <p:nvPicPr>
          <p:cNvPr id="4" name="Content Placeholder 3" descr="7564212168_3918eede80_z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2" t="8711" r="4671" b="27927"/>
          <a:stretch/>
        </p:blipFill>
        <p:spPr>
          <a:xfrm>
            <a:off x="898526" y="1761067"/>
            <a:ext cx="7403855" cy="41878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68453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9FE35BDF5D44D8B6CE54E8DBF27EC" ma:contentTypeVersion="0" ma:contentTypeDescription="Create a new document." ma:contentTypeScope="" ma:versionID="433a6a9a4aafb4eb818964759588923b">
  <xsd:schema xmlns:xsd="http://www.w3.org/2001/XMLSchema" xmlns:xs="http://www.w3.org/2001/XMLSchema" xmlns:p="http://schemas.microsoft.com/office/2006/metadata/properties" xmlns:ns2="85ab863d-d62f-42e7-b4ef-bb4b40e02bfd" targetNamespace="http://schemas.microsoft.com/office/2006/metadata/properties" ma:root="true" ma:fieldsID="058733e3fd903480a51089d30cbfbbdb" ns2:_="">
    <xsd:import namespace="85ab863d-d62f-42e7-b4ef-bb4b40e02bf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b863d-d62f-42e7-b4ef-bb4b40e02b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ab863d-d62f-42e7-b4ef-bb4b40e02bfd">74RQC2PY47YN-132-179</_dlc_DocId>
    <_dlc_DocIdUrl xmlns="85ab863d-d62f-42e7-b4ef-bb4b40e02bfd">
      <Url>https://int.vanderbilt.edu/admin/HR/HumanResources/hrcomm/_layouts/DocIdRedir.aspx?ID=74RQC2PY47YN-132-179</Url>
      <Description>74RQC2PY47YN-132-179</Description>
    </_dlc_DocIdUrl>
    <_dlc_DocIdPersistId xmlns="85ab863d-d62f-42e7-b4ef-bb4b40e02bfd">false</_dlc_DocIdPersistId>
  </documentManagement>
</p:properties>
</file>

<file path=customXml/itemProps1.xml><?xml version="1.0" encoding="utf-8"?>
<ds:datastoreItem xmlns:ds="http://schemas.openxmlformats.org/officeDocument/2006/customXml" ds:itemID="{C62A5317-880A-4EF9-B209-3D026B6778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ab863d-d62f-42e7-b4ef-bb4b40e02b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025B1F-36AE-4010-8947-2A27A4CEB99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CD927FC-5961-4F09-8B90-D3D4BA409C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32504FE-1DC8-4086-94A8-3A97D004F275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85ab863d-d62f-42e7-b4ef-bb4b40e02bfd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Calisto MT</vt:lpstr>
      <vt:lpstr>Office Theme</vt:lpstr>
      <vt:lpstr>XQuery Summer Institute</vt:lpstr>
      <vt:lpstr>A Language for Querying XML</vt:lpstr>
      <vt:lpstr>From Representation to Discovery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Tite, Lacy</dc:creator>
  <cp:lastModifiedBy>Stephan</cp:lastModifiedBy>
  <cp:revision>40</cp:revision>
  <dcterms:created xsi:type="dcterms:W3CDTF">2010-07-12T22:17:09Z</dcterms:created>
  <dcterms:modified xsi:type="dcterms:W3CDTF">2013-10-07T14:29:50Z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dd3c0324-3b43-479e-b03b-0584465c8b95</vt:lpwstr>
  </property>
  <property fmtid="{D5CDD505-2E9C-101B-9397-08002B2CF9AE}" pid="3" name="ContentTypeId">
    <vt:lpwstr>0x010100BC89FE35BDF5D44D8B6CE54E8DBF27EC</vt:lpwstr>
  </property>
  <property fmtid="{D5CDD505-2E9C-101B-9397-08002B2CF9AE}" pid="4" name="TemplateUrl">
    <vt:lpwstr/>
  </property>
  <property fmtid="{D5CDD505-2E9C-101B-9397-08002B2CF9AE}" pid="5" name="Order">
    <vt:r8>17900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